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 id="269"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9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FE4CC69-C137-AB43-9132-A1197DC7D82C}"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7CAAB-CB2E-9B4A-921F-83388C2996B2}"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FE4CC69-C137-AB43-9132-A1197DC7D82C}" type="datetimeFigureOut">
              <a:rPr lang="en-US" smtClean="0"/>
              <a:t>7/14/17</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B397CAAB-CB2E-9B4A-921F-83388C2996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4CC69-C137-AB43-9132-A1197DC7D82C}"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3FE4CC69-C137-AB43-9132-A1197DC7D82C}" type="datetimeFigureOut">
              <a:rPr lang="en-US" smtClean="0"/>
              <a:t>7/14/17</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B397CAAB-CB2E-9B4A-921F-83388C2996B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FE4CC69-C137-AB43-9132-A1197DC7D82C}"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FE4CC69-C137-AB43-9132-A1197DC7D82C}"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7CAAB-CB2E-9B4A-921F-83388C2996B2}"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FE4CC69-C137-AB43-9132-A1197DC7D82C}"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FE4CC69-C137-AB43-9132-A1197DC7D82C}"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7CAAB-CB2E-9B4A-921F-83388C2996B2}"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E4CC69-C137-AB43-9132-A1197DC7D82C}"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FE4CC69-C137-AB43-9132-A1197DC7D82C}"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FE4CC69-C137-AB43-9132-A1197DC7D82C}"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FE4CC69-C137-AB43-9132-A1197DC7D82C}"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7CAAB-CB2E-9B4A-921F-83388C2996B2}"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3FE4CC69-C137-AB43-9132-A1197DC7D82C}"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7CAAB-CB2E-9B4A-921F-83388C2996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3FE4CC69-C137-AB43-9132-A1197DC7D82C}" type="datetimeFigureOut">
              <a:rPr lang="en-US" smtClean="0"/>
              <a:t>7/14/17</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B397CAAB-CB2E-9B4A-921F-83388C2996B2}"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3FE4CC69-C137-AB43-9132-A1197DC7D82C}" type="datetimeFigureOut">
              <a:rPr lang="en-US" smtClean="0"/>
              <a:t>7/14/17</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B397CAAB-CB2E-9B4A-921F-83388C2996B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Desecration of the Divine</a:t>
            </a:r>
            <a:endParaRPr lang="en-US" b="1" dirty="0"/>
          </a:p>
        </p:txBody>
      </p:sp>
      <p:sp>
        <p:nvSpPr>
          <p:cNvPr id="3" name="Subtitle 2"/>
          <p:cNvSpPr>
            <a:spLocks noGrp="1"/>
          </p:cNvSpPr>
          <p:nvPr>
            <p:ph type="subTitle" idx="1"/>
          </p:nvPr>
        </p:nvSpPr>
        <p:spPr/>
        <p:txBody>
          <a:bodyPr>
            <a:normAutofit/>
          </a:bodyPr>
          <a:lstStyle/>
          <a:p>
            <a:r>
              <a:rPr lang="en-US" sz="2800" b="1" dirty="0" smtClean="0">
                <a:solidFill>
                  <a:srgbClr val="333333"/>
                </a:solidFill>
              </a:rPr>
              <a:t>1 Corinthians 11:17-34</a:t>
            </a:r>
            <a:endParaRPr lang="en-US" sz="2800" b="1" dirty="0">
              <a:solidFill>
                <a:srgbClr val="333333"/>
              </a:solidFill>
            </a:endParaRPr>
          </a:p>
        </p:txBody>
      </p:sp>
    </p:spTree>
    <p:extLst>
      <p:ext uri="{BB962C8B-B14F-4D97-AF65-F5344CB8AC3E}">
        <p14:creationId xmlns:p14="http://schemas.microsoft.com/office/powerpoint/2010/main" val="42315010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ea"/>
              <a:buAutoNum type="circleNumDbPlain" startAt="2"/>
            </a:pPr>
            <a:r>
              <a:rPr lang="en-US" b="1" dirty="0"/>
              <a:t>The Lord’s Supper</a:t>
            </a:r>
            <a:endParaRPr lang="en-US" dirty="0"/>
          </a:p>
        </p:txBody>
      </p:sp>
      <p:sp>
        <p:nvSpPr>
          <p:cNvPr id="3" name="Content Placeholder 2"/>
          <p:cNvSpPr>
            <a:spLocks noGrp="1"/>
          </p:cNvSpPr>
          <p:nvPr>
            <p:ph idx="1"/>
          </p:nvPr>
        </p:nvSpPr>
        <p:spPr>
          <a:xfrm>
            <a:off x="400118" y="1548160"/>
            <a:ext cx="8437270" cy="5044565"/>
          </a:xfrm>
        </p:spPr>
        <p:txBody>
          <a:bodyPr>
            <a:normAutofit lnSpcReduction="10000"/>
          </a:bodyPr>
          <a:lstStyle/>
          <a:p>
            <a:pPr marL="0" indent="0">
              <a:buNone/>
            </a:pPr>
            <a:r>
              <a:rPr lang="en-US" sz="2800" b="1" dirty="0" smtClean="0"/>
              <a:t>Perverting the Sacrament</a:t>
            </a:r>
          </a:p>
          <a:p>
            <a:pPr>
              <a:buFont typeface="Wingdings" charset="2"/>
              <a:buChar char="Ø"/>
            </a:pPr>
            <a:r>
              <a:rPr lang="en-US" b="1" dirty="0" smtClean="0">
                <a:effectLst/>
              </a:rPr>
              <a:t>Ver 17  ...when </a:t>
            </a:r>
            <a:r>
              <a:rPr lang="en-US" b="1" dirty="0">
                <a:effectLst/>
              </a:rPr>
              <a:t>you come together it is not for the better but for the worse. </a:t>
            </a:r>
            <a:endParaRPr lang="en-US" b="1" dirty="0" smtClean="0">
              <a:effectLst/>
            </a:endParaRPr>
          </a:p>
          <a:p>
            <a:pPr marL="342900" lvl="2" indent="-342900">
              <a:spcBef>
                <a:spcPts val="2000"/>
              </a:spcBef>
              <a:buFont typeface="Wingdings" charset="2"/>
              <a:buChar char="Ø"/>
            </a:pPr>
            <a:r>
              <a:rPr lang="en-US" sz="2400" b="1" dirty="0">
                <a:effectLst/>
              </a:rPr>
              <a:t>Ver 20   When you come together it is not the Lord’s Supper that you eat</a:t>
            </a:r>
            <a:r>
              <a:rPr lang="en-US" sz="2400" b="1" dirty="0" smtClean="0">
                <a:effectLst/>
              </a:rPr>
              <a:t>.</a:t>
            </a:r>
          </a:p>
          <a:p>
            <a:pPr marL="625475" lvl="3" indent="-342900">
              <a:spcBef>
                <a:spcPts val="2000"/>
              </a:spcBef>
              <a:buFont typeface="Wingdings" charset="2"/>
              <a:buChar char="Ø"/>
            </a:pPr>
            <a:r>
              <a:rPr lang="en-US" sz="2200" b="1" dirty="0">
                <a:effectLst/>
              </a:rPr>
              <a:t>There are people going without because of the selfishness and </a:t>
            </a:r>
            <a:r>
              <a:rPr lang="en-US" sz="2400" b="1" dirty="0">
                <a:effectLst/>
              </a:rPr>
              <a:t>gluttony of some.</a:t>
            </a:r>
          </a:p>
          <a:p>
            <a:pPr marL="342900" lvl="2" indent="-342900">
              <a:spcBef>
                <a:spcPts val="2000"/>
              </a:spcBef>
              <a:buFont typeface="Wingdings" charset="2"/>
              <a:buChar char="Ø"/>
            </a:pPr>
            <a:r>
              <a:rPr lang="en-US" sz="2400" b="1" dirty="0">
                <a:effectLst/>
              </a:rPr>
              <a:t>Ver22 </a:t>
            </a:r>
            <a:r>
              <a:rPr lang="en-US" sz="2400" b="1" dirty="0" smtClean="0">
                <a:effectLst/>
              </a:rPr>
              <a:t> ...do </a:t>
            </a:r>
            <a:r>
              <a:rPr lang="en-US" sz="2400" b="1" dirty="0">
                <a:effectLst/>
              </a:rPr>
              <a:t>you despise the church of God and humiliate those who have nothing? </a:t>
            </a:r>
          </a:p>
          <a:p>
            <a:pPr marL="625475" lvl="4" indent="-342900">
              <a:spcBef>
                <a:spcPts val="2000"/>
              </a:spcBef>
              <a:buFont typeface="Wingdings" charset="2"/>
              <a:buChar char="Ø"/>
            </a:pPr>
            <a:r>
              <a:rPr lang="en-US" sz="2400" b="1" dirty="0" smtClean="0">
                <a:effectLst/>
              </a:rPr>
              <a:t>Pro </a:t>
            </a:r>
            <a:r>
              <a:rPr lang="en-US" sz="2400" b="1" dirty="0">
                <a:effectLst/>
              </a:rPr>
              <a:t>17:5	 Whoever mocks the poor insults his Maker</a:t>
            </a:r>
          </a:p>
          <a:p>
            <a:pPr marL="0" indent="0">
              <a:buNone/>
            </a:pPr>
            <a:endParaRPr lang="en-US" b="1" dirty="0"/>
          </a:p>
        </p:txBody>
      </p:sp>
    </p:spTree>
    <p:extLst>
      <p:ext uri="{BB962C8B-B14F-4D97-AF65-F5344CB8AC3E}">
        <p14:creationId xmlns:p14="http://schemas.microsoft.com/office/powerpoint/2010/main" val="4124867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ea"/>
              <a:buAutoNum type="circleNumDbPlain" startAt="3"/>
            </a:pPr>
            <a:r>
              <a:rPr lang="en-US" sz="4400" b="1" dirty="0" smtClean="0"/>
              <a:t>Practical Wisdom</a:t>
            </a:r>
            <a:endParaRPr lang="en-US" sz="4400" b="1" dirty="0"/>
          </a:p>
        </p:txBody>
      </p:sp>
      <p:sp>
        <p:nvSpPr>
          <p:cNvPr id="3" name="Content Placeholder 2"/>
          <p:cNvSpPr>
            <a:spLocks noGrp="1"/>
          </p:cNvSpPr>
          <p:nvPr>
            <p:ph idx="1"/>
          </p:nvPr>
        </p:nvSpPr>
        <p:spPr>
          <a:xfrm>
            <a:off x="365324" y="1617740"/>
            <a:ext cx="8541649" cy="4974985"/>
          </a:xfrm>
        </p:spPr>
        <p:txBody>
          <a:bodyPr>
            <a:normAutofit/>
          </a:bodyPr>
          <a:lstStyle/>
          <a:p>
            <a:pPr marL="0" indent="0">
              <a:buNone/>
            </a:pPr>
            <a:r>
              <a:rPr lang="en-US" sz="2800" b="1" dirty="0" smtClean="0"/>
              <a:t>Ver 19  The defining power of trials</a:t>
            </a:r>
          </a:p>
          <a:p>
            <a:pPr>
              <a:buFont typeface="Wingdings" charset="2"/>
              <a:buChar char="Ø"/>
            </a:pPr>
            <a:r>
              <a:rPr lang="en-US" b="1" dirty="0">
                <a:effectLst/>
              </a:rPr>
              <a:t>T</a:t>
            </a:r>
            <a:r>
              <a:rPr lang="en-US" b="1" dirty="0" smtClean="0">
                <a:effectLst/>
              </a:rPr>
              <a:t>rouble </a:t>
            </a:r>
            <a:r>
              <a:rPr lang="en-US" b="1" dirty="0">
                <a:effectLst/>
              </a:rPr>
              <a:t>doesn’t build character it reveals it.</a:t>
            </a:r>
            <a:r>
              <a:rPr lang="en-US" b="1" dirty="0">
                <a:effectLst/>
              </a:rPr>
              <a:t> </a:t>
            </a:r>
            <a:endParaRPr lang="en-US" b="1" dirty="0" smtClean="0">
              <a:effectLst/>
            </a:endParaRPr>
          </a:p>
          <a:p>
            <a:pPr marL="342900" lvl="1" indent="-342900">
              <a:spcBef>
                <a:spcPts val="2000"/>
              </a:spcBef>
              <a:buClrTx/>
              <a:buFont typeface="Wingdings" charset="2"/>
              <a:buChar char="Ø"/>
            </a:pPr>
            <a:r>
              <a:rPr lang="en-US" sz="2400" b="1" dirty="0">
                <a:effectLst/>
              </a:rPr>
              <a:t>John 13:35   “By this all people will know that you are my disciples, if you have love for one another.</a:t>
            </a:r>
            <a:r>
              <a:rPr lang="en-US" sz="2400" b="1" dirty="0" smtClean="0">
                <a:effectLst/>
              </a:rPr>
              <a:t>”</a:t>
            </a:r>
          </a:p>
          <a:p>
            <a:pPr marL="0" lvl="1" indent="0">
              <a:spcBef>
                <a:spcPts val="2000"/>
              </a:spcBef>
              <a:buClrTx/>
              <a:buNone/>
            </a:pPr>
            <a:r>
              <a:rPr lang="en-US" sz="2800" b="1" dirty="0" smtClean="0">
                <a:effectLst/>
              </a:rPr>
              <a:t>The heart of the issue is the Corinthian’s hearts</a:t>
            </a:r>
            <a:endParaRPr lang="en-US" sz="2800" b="1" dirty="0">
              <a:effectLst/>
            </a:endParaRPr>
          </a:p>
          <a:p>
            <a:pPr marL="0" indent="0">
              <a:buNone/>
            </a:pPr>
            <a:endParaRPr lang="en-US" sz="2800" b="1" dirty="0"/>
          </a:p>
        </p:txBody>
      </p:sp>
    </p:spTree>
    <p:extLst>
      <p:ext uri="{BB962C8B-B14F-4D97-AF65-F5344CB8AC3E}">
        <p14:creationId xmlns:p14="http://schemas.microsoft.com/office/powerpoint/2010/main" val="3204073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ea"/>
              <a:buAutoNum type="circleNumDbPlain" startAt="3"/>
            </a:pPr>
            <a:r>
              <a:rPr lang="en-US" sz="4400" b="1" dirty="0"/>
              <a:t>Practical Wisdom</a:t>
            </a:r>
            <a:endParaRPr lang="en-US" sz="4400" dirty="0"/>
          </a:p>
        </p:txBody>
      </p:sp>
      <p:sp>
        <p:nvSpPr>
          <p:cNvPr id="3" name="Content Placeholder 2"/>
          <p:cNvSpPr>
            <a:spLocks noGrp="1"/>
          </p:cNvSpPr>
          <p:nvPr>
            <p:ph idx="1"/>
          </p:nvPr>
        </p:nvSpPr>
        <p:spPr>
          <a:xfrm>
            <a:off x="365325" y="1582950"/>
            <a:ext cx="8437270" cy="4974985"/>
          </a:xfrm>
        </p:spPr>
        <p:txBody>
          <a:bodyPr/>
          <a:lstStyle/>
          <a:p>
            <a:pPr marL="0" lvl="1" indent="0">
              <a:spcBef>
                <a:spcPts val="2000"/>
              </a:spcBef>
              <a:buClrTx/>
              <a:buNone/>
            </a:pPr>
            <a:r>
              <a:rPr lang="en-US" sz="2800" b="1" dirty="0">
                <a:effectLst/>
              </a:rPr>
              <a:t>Proper Respect for the Lord’s Supper</a:t>
            </a:r>
          </a:p>
          <a:p>
            <a:pPr marL="0" indent="0">
              <a:buNone/>
            </a:pPr>
            <a:r>
              <a:rPr lang="en-US" b="1" dirty="0" smtClean="0"/>
              <a:t>It is a commandment from Jesus Christ to his Church</a:t>
            </a:r>
          </a:p>
          <a:p>
            <a:pPr marL="0" lvl="2" indent="0">
              <a:spcBef>
                <a:spcPts val="2000"/>
              </a:spcBef>
              <a:buNone/>
            </a:pPr>
            <a:r>
              <a:rPr lang="en-US" sz="2400" b="1" dirty="0">
                <a:effectLst/>
              </a:rPr>
              <a:t>Ver27  Whoever, therefore, eats the bread or drinks the cup of the Lord</a:t>
            </a:r>
            <a:r>
              <a:rPr lang="en-US" sz="2400" b="1" u="sng" baseline="30000" dirty="0">
                <a:effectLst/>
              </a:rPr>
              <a:t> </a:t>
            </a:r>
            <a:r>
              <a:rPr lang="en-US" sz="2400" b="1" dirty="0">
                <a:effectLst/>
              </a:rPr>
              <a:t>in an unworthy manner will be guilty concerning</a:t>
            </a:r>
            <a:r>
              <a:rPr lang="en-US" sz="2400" b="1" u="sng" baseline="30000" dirty="0">
                <a:effectLst/>
              </a:rPr>
              <a:t> </a:t>
            </a:r>
            <a:r>
              <a:rPr lang="en-US" sz="2400" b="1" dirty="0">
                <a:effectLst/>
              </a:rPr>
              <a:t>the body and blood of the Lord</a:t>
            </a:r>
          </a:p>
          <a:p>
            <a:pPr marL="0" lvl="4" indent="0">
              <a:spcBef>
                <a:spcPts val="2000"/>
              </a:spcBef>
              <a:buNone/>
            </a:pPr>
            <a:r>
              <a:rPr lang="en-US" sz="2400" b="1" dirty="0">
                <a:effectLst/>
              </a:rPr>
              <a:t>Ver 29 </a:t>
            </a:r>
            <a:r>
              <a:rPr lang="en-US" sz="2400" b="1" dirty="0" smtClean="0">
                <a:effectLst/>
              </a:rPr>
              <a:t>  He </a:t>
            </a:r>
            <a:r>
              <a:rPr lang="en-US" sz="2400" b="1" dirty="0">
                <a:effectLst/>
              </a:rPr>
              <a:t>“eats and drinks judgment on </a:t>
            </a:r>
            <a:r>
              <a:rPr lang="en-US" sz="2400" b="1" dirty="0" smtClean="0">
                <a:effectLst/>
              </a:rPr>
              <a:t>himself”</a:t>
            </a:r>
            <a:br>
              <a:rPr lang="en-US" sz="2400" b="1" dirty="0" smtClean="0">
                <a:effectLst/>
              </a:rPr>
            </a:br>
            <a:r>
              <a:rPr lang="en-US" sz="2400" b="1" dirty="0">
                <a:effectLst/>
              </a:rPr>
              <a:t>Ver 30   That is why many of you are weak and ill, and some have died. </a:t>
            </a:r>
          </a:p>
          <a:p>
            <a:pPr marL="0" indent="0">
              <a:buNone/>
            </a:pPr>
            <a:r>
              <a:rPr lang="en-US" dirty="0" smtClean="0">
                <a:effectLst/>
              </a:rPr>
              <a:t> </a:t>
            </a:r>
            <a:endParaRPr lang="en-US" dirty="0" smtClean="0"/>
          </a:p>
        </p:txBody>
      </p:sp>
    </p:spTree>
    <p:extLst>
      <p:ext uri="{BB962C8B-B14F-4D97-AF65-F5344CB8AC3E}">
        <p14:creationId xmlns:p14="http://schemas.microsoft.com/office/powerpoint/2010/main" val="2205412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smtClean="0"/>
              <a:t>Questions</a:t>
            </a:r>
            <a:endParaRPr lang="en-US" sz="4400" b="1" dirty="0"/>
          </a:p>
        </p:txBody>
      </p:sp>
      <p:sp>
        <p:nvSpPr>
          <p:cNvPr id="5" name="Content Placeholder 4"/>
          <p:cNvSpPr>
            <a:spLocks noGrp="1"/>
          </p:cNvSpPr>
          <p:nvPr>
            <p:ph idx="1"/>
          </p:nvPr>
        </p:nvSpPr>
        <p:spPr/>
        <p:txBody>
          <a:bodyPr>
            <a:normAutofit/>
          </a:bodyPr>
          <a:lstStyle/>
          <a:p>
            <a:pPr marL="0" indent="0">
              <a:buNone/>
            </a:pPr>
            <a:r>
              <a:rPr lang="en-US" sz="2800" b="1" dirty="0">
                <a:solidFill>
                  <a:srgbClr val="333333"/>
                </a:solidFill>
                <a:effectLst/>
              </a:rPr>
              <a:t>W</a:t>
            </a:r>
            <a:r>
              <a:rPr lang="en-US" sz="2800" b="1" dirty="0" smtClean="0">
                <a:solidFill>
                  <a:srgbClr val="333333"/>
                </a:solidFill>
                <a:effectLst/>
              </a:rPr>
              <a:t>hat </a:t>
            </a:r>
            <a:r>
              <a:rPr lang="en-US" sz="2800" b="1" dirty="0">
                <a:solidFill>
                  <a:srgbClr val="333333"/>
                </a:solidFill>
                <a:effectLst/>
              </a:rPr>
              <a:t>do you bring to the table? </a:t>
            </a:r>
            <a:endParaRPr lang="en-US" sz="2800" b="1" dirty="0" smtClean="0">
              <a:solidFill>
                <a:srgbClr val="333333"/>
              </a:solidFill>
              <a:effectLst/>
            </a:endParaRPr>
          </a:p>
          <a:p>
            <a:pPr marL="0" indent="0">
              <a:buNone/>
            </a:pPr>
            <a:r>
              <a:rPr lang="en-US" sz="2800" b="1" dirty="0">
                <a:solidFill>
                  <a:srgbClr val="333333"/>
                </a:solidFill>
                <a:effectLst/>
              </a:rPr>
              <a:t>Is your heart open and honest before Christ? </a:t>
            </a:r>
            <a:endParaRPr lang="en-US" sz="2800" b="1" dirty="0">
              <a:solidFill>
                <a:srgbClr val="333333"/>
              </a:solidFill>
            </a:endParaRPr>
          </a:p>
        </p:txBody>
      </p:sp>
    </p:spTree>
    <p:extLst>
      <p:ext uri="{BB962C8B-B14F-4D97-AF65-F5344CB8AC3E}">
        <p14:creationId xmlns:p14="http://schemas.microsoft.com/office/powerpoint/2010/main" val="22713710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7769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Introduction and Review</a:t>
            </a:r>
            <a:endParaRPr lang="en-US" sz="4400" b="1" dirty="0"/>
          </a:p>
        </p:txBody>
      </p:sp>
      <p:sp>
        <p:nvSpPr>
          <p:cNvPr id="3" name="Content Placeholder 2"/>
          <p:cNvSpPr>
            <a:spLocks noGrp="1"/>
          </p:cNvSpPr>
          <p:nvPr>
            <p:ph idx="1"/>
          </p:nvPr>
        </p:nvSpPr>
        <p:spPr/>
        <p:txBody>
          <a:bodyPr/>
          <a:lstStyle/>
          <a:p>
            <a:pPr marL="0" lvl="1" indent="0">
              <a:spcBef>
                <a:spcPts val="2000"/>
              </a:spcBef>
              <a:buClrTx/>
              <a:buNone/>
            </a:pPr>
            <a:r>
              <a:rPr lang="en-US" sz="2800" b="1" dirty="0">
                <a:effectLst/>
              </a:rPr>
              <a:t>My </a:t>
            </a:r>
            <a:r>
              <a:rPr lang="en-US" sz="2800" b="1" dirty="0" smtClean="0">
                <a:effectLst/>
              </a:rPr>
              <a:t>struggle: </a:t>
            </a:r>
            <a:r>
              <a:rPr lang="en-US" sz="2800" b="1" dirty="0">
                <a:effectLst/>
              </a:rPr>
              <a:t>carnality </a:t>
            </a:r>
            <a:r>
              <a:rPr lang="en-US" sz="2800" b="1" dirty="0" err="1">
                <a:effectLst/>
              </a:rPr>
              <a:t>vs</a:t>
            </a:r>
            <a:r>
              <a:rPr lang="en-US" sz="2800" b="1" dirty="0">
                <a:effectLst/>
              </a:rPr>
              <a:t> Christ centered life.</a:t>
            </a:r>
          </a:p>
          <a:p>
            <a:pPr marL="342900" lvl="2" indent="-342900">
              <a:spcBef>
                <a:spcPts val="2000"/>
              </a:spcBef>
              <a:buFont typeface="Wingdings" charset="2"/>
              <a:buChar char="Ø"/>
            </a:pPr>
            <a:r>
              <a:rPr lang="en-US" sz="2400" b="1" dirty="0" smtClean="0">
                <a:effectLst/>
              </a:rPr>
              <a:t>“Carnality” </a:t>
            </a:r>
            <a:r>
              <a:rPr lang="en-US" sz="2400" b="1" dirty="0">
                <a:effectLst/>
              </a:rPr>
              <a:t>is the </a:t>
            </a:r>
            <a:r>
              <a:rPr lang="en-US" sz="2400" b="1" dirty="0" err="1">
                <a:effectLst/>
              </a:rPr>
              <a:t>wordly</a:t>
            </a:r>
            <a:r>
              <a:rPr lang="en-US" sz="2400" b="1" dirty="0">
                <a:effectLst/>
              </a:rPr>
              <a:t> desires inside of us that want those things that Jesus Christ would have us let go of instead of taking hold of what He has for us</a:t>
            </a:r>
            <a:r>
              <a:rPr lang="en-US" sz="2400" b="1" dirty="0" smtClean="0">
                <a:effectLst/>
              </a:rPr>
              <a:t>.</a:t>
            </a:r>
          </a:p>
          <a:p>
            <a:pPr marL="342900" lvl="2" indent="-342900">
              <a:spcBef>
                <a:spcPts val="2000"/>
              </a:spcBef>
              <a:buFont typeface="Wingdings" charset="2"/>
              <a:buChar char="Ø"/>
            </a:pPr>
            <a:r>
              <a:rPr lang="en-US" sz="2400" b="1" dirty="0" smtClean="0">
                <a:effectLst/>
              </a:rPr>
              <a:t>Most every sin the Church deals with today is found in the church at Corinth</a:t>
            </a:r>
            <a:endParaRPr lang="en-US" sz="2400" b="1" dirty="0">
              <a:effectLst/>
            </a:endParaRPr>
          </a:p>
        </p:txBody>
      </p:sp>
    </p:spTree>
    <p:extLst>
      <p:ext uri="{BB962C8B-B14F-4D97-AF65-F5344CB8AC3E}">
        <p14:creationId xmlns:p14="http://schemas.microsoft.com/office/powerpoint/2010/main" val="4864393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Introduction and Review</a:t>
            </a:r>
            <a:endParaRPr lang="en-US" sz="4400" dirty="0"/>
          </a:p>
        </p:txBody>
      </p:sp>
      <p:sp>
        <p:nvSpPr>
          <p:cNvPr id="3" name="Content Placeholder 2"/>
          <p:cNvSpPr>
            <a:spLocks noGrp="1"/>
          </p:cNvSpPr>
          <p:nvPr>
            <p:ph idx="1"/>
          </p:nvPr>
        </p:nvSpPr>
        <p:spPr>
          <a:xfrm>
            <a:off x="330532" y="1635136"/>
            <a:ext cx="8454667" cy="4992380"/>
          </a:xfrm>
        </p:spPr>
        <p:txBody>
          <a:bodyPr/>
          <a:lstStyle/>
          <a:p>
            <a:pPr marL="0" indent="0">
              <a:buNone/>
            </a:pPr>
            <a:r>
              <a:rPr lang="en-US" sz="2800" b="1" dirty="0">
                <a:effectLst/>
              </a:rPr>
              <a:t>There are Biblical standards that continue to apply in the church, both then and now. </a:t>
            </a:r>
            <a:endParaRPr lang="en-US" sz="2800" b="1" dirty="0" smtClean="0">
              <a:effectLst/>
            </a:endParaRPr>
          </a:p>
          <a:p>
            <a:pPr marL="342900" lvl="3" indent="-342900">
              <a:spcBef>
                <a:spcPts val="2000"/>
              </a:spcBef>
              <a:buClrTx/>
              <a:buFont typeface="Wingdings" charset="2"/>
              <a:buChar char="Ø"/>
            </a:pPr>
            <a:r>
              <a:rPr lang="en-US" sz="2400" b="1" dirty="0">
                <a:effectLst/>
              </a:rPr>
              <a:t>Headship is modeled in the person of Jesus Christ.</a:t>
            </a:r>
          </a:p>
          <a:p>
            <a:pPr>
              <a:buFont typeface="Wingdings" charset="2"/>
              <a:buChar char="Ø"/>
            </a:pPr>
            <a:r>
              <a:rPr lang="en-US" b="1" dirty="0">
                <a:effectLst/>
              </a:rPr>
              <a:t>“God’s plan of redemption restores the image of God in man, so that our patterns of behavior in the local church, and ultimately in heaven will reflect the pre-fall relationships we were designed for</a:t>
            </a:r>
            <a:r>
              <a:rPr lang="en-US" b="1" dirty="0" smtClean="0">
                <a:effectLst/>
              </a:rPr>
              <a:t>.”  (</a:t>
            </a:r>
            <a:r>
              <a:rPr lang="en-US" b="1" dirty="0">
                <a:effectLst/>
              </a:rPr>
              <a:t>S</a:t>
            </a:r>
            <a:r>
              <a:rPr lang="en-US" b="1" dirty="0" smtClean="0">
                <a:effectLst/>
              </a:rPr>
              <a:t>teve Rouse) </a:t>
            </a:r>
          </a:p>
          <a:p>
            <a:pPr>
              <a:buFont typeface="Wingdings" charset="2"/>
              <a:buChar char="Ø"/>
            </a:pPr>
            <a:r>
              <a:rPr lang="en-US" b="1" dirty="0">
                <a:effectLst/>
              </a:rPr>
              <a:t>“Rightly understood, gospel freedoms and kingdom values don’t undermine creation principles, they fulfill them.</a:t>
            </a:r>
            <a:r>
              <a:rPr lang="en-US" b="1" dirty="0" smtClean="0">
                <a:effectLst/>
              </a:rPr>
              <a:t>”  (Steve Rouse)</a:t>
            </a:r>
          </a:p>
        </p:txBody>
      </p:sp>
    </p:spTree>
    <p:extLst>
      <p:ext uri="{BB962C8B-B14F-4D97-AF65-F5344CB8AC3E}">
        <p14:creationId xmlns:p14="http://schemas.microsoft.com/office/powerpoint/2010/main" val="742304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Corinthians 11:17-34</a:t>
            </a:r>
            <a:endParaRPr lang="en-US" b="1" dirty="0"/>
          </a:p>
        </p:txBody>
      </p:sp>
      <p:sp>
        <p:nvSpPr>
          <p:cNvPr id="3" name="Content Placeholder 2"/>
          <p:cNvSpPr>
            <a:spLocks noGrp="1"/>
          </p:cNvSpPr>
          <p:nvPr>
            <p:ph idx="1"/>
          </p:nvPr>
        </p:nvSpPr>
        <p:spPr>
          <a:xfrm>
            <a:off x="330532" y="1565556"/>
            <a:ext cx="8489459" cy="5009774"/>
          </a:xfrm>
        </p:spPr>
        <p:txBody>
          <a:bodyPr>
            <a:noAutofit/>
          </a:bodyPr>
          <a:lstStyle/>
          <a:p>
            <a:pPr marL="0" indent="0">
              <a:buNone/>
            </a:pPr>
            <a:r>
              <a:rPr lang="en-US" sz="1600" b="1" dirty="0">
                <a:effectLst/>
              </a:rPr>
              <a:t>[17] </a:t>
            </a:r>
            <a:r>
              <a:rPr lang="en-US" b="1" dirty="0">
                <a:effectLst/>
              </a:rPr>
              <a:t>But in the following instructions I do not commend you, because when you come together it is not for the better but for the worse. </a:t>
            </a:r>
            <a:r>
              <a:rPr lang="en-US" sz="1600" b="1" dirty="0">
                <a:effectLst/>
              </a:rPr>
              <a:t>[18] </a:t>
            </a:r>
            <a:r>
              <a:rPr lang="en-US" b="1" dirty="0">
                <a:effectLst/>
              </a:rPr>
              <a:t>For, in the first place, when you come together as a church, I hear that there are divisions among you. And I believe it in part, </a:t>
            </a:r>
            <a:r>
              <a:rPr lang="en-US" sz="1600" b="1" dirty="0">
                <a:effectLst/>
              </a:rPr>
              <a:t>[19] </a:t>
            </a:r>
            <a:r>
              <a:rPr lang="en-US" b="1" dirty="0">
                <a:effectLst/>
              </a:rPr>
              <a:t>for there must be factions among you in order that those who are genuine among you may be recognized. </a:t>
            </a:r>
            <a:r>
              <a:rPr lang="en-US" sz="1600" b="1" dirty="0">
                <a:effectLst/>
              </a:rPr>
              <a:t>[20] </a:t>
            </a:r>
            <a:r>
              <a:rPr lang="en-US" b="1" dirty="0">
                <a:effectLst/>
              </a:rPr>
              <a:t>When you come together, it is not the Lord's supper that you eat. </a:t>
            </a:r>
            <a:r>
              <a:rPr lang="en-US" b="1" dirty="0" smtClean="0">
                <a:effectLst/>
              </a:rPr>
              <a:t> </a:t>
            </a:r>
            <a:r>
              <a:rPr lang="en-US" sz="1600" b="1" dirty="0" smtClean="0">
                <a:effectLst/>
              </a:rPr>
              <a:t>[</a:t>
            </a:r>
            <a:r>
              <a:rPr lang="en-US" sz="1600" b="1" dirty="0">
                <a:effectLst/>
              </a:rPr>
              <a:t>21] </a:t>
            </a:r>
            <a:r>
              <a:rPr lang="en-US" b="1" dirty="0">
                <a:effectLst/>
              </a:rPr>
              <a:t>For in eating, each one goes ahead with his own meal. One goes hungry, another gets drunk</a:t>
            </a:r>
            <a:r>
              <a:rPr lang="en-US" b="1" dirty="0" smtClean="0">
                <a:effectLst/>
              </a:rPr>
              <a:t>.    </a:t>
            </a:r>
            <a:r>
              <a:rPr lang="en-US" sz="1600" b="1" dirty="0">
                <a:effectLst/>
              </a:rPr>
              <a:t>[22] </a:t>
            </a:r>
            <a:r>
              <a:rPr lang="en-US" b="1" dirty="0">
                <a:effectLst/>
              </a:rPr>
              <a:t>What! Do you not have houses to eat and drink in? Or do you despise the church of God and humiliate those who have nothing? What shall I say to you? Shall I commend you in this? No, I will not.  </a:t>
            </a:r>
            <a:endParaRPr lang="en-US" b="1" dirty="0"/>
          </a:p>
        </p:txBody>
      </p:sp>
    </p:spTree>
    <p:extLst>
      <p:ext uri="{BB962C8B-B14F-4D97-AF65-F5344CB8AC3E}">
        <p14:creationId xmlns:p14="http://schemas.microsoft.com/office/powerpoint/2010/main" val="34244763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11:17-34</a:t>
            </a:r>
          </a:p>
        </p:txBody>
      </p:sp>
      <p:sp>
        <p:nvSpPr>
          <p:cNvPr id="3" name="Content Placeholder 2"/>
          <p:cNvSpPr>
            <a:spLocks noGrp="1"/>
          </p:cNvSpPr>
          <p:nvPr>
            <p:ph idx="1"/>
          </p:nvPr>
        </p:nvSpPr>
        <p:spPr>
          <a:xfrm>
            <a:off x="295738" y="1635135"/>
            <a:ext cx="8559045" cy="4957589"/>
          </a:xfrm>
        </p:spPr>
        <p:txBody>
          <a:bodyPr/>
          <a:lstStyle/>
          <a:p>
            <a:pPr marL="0" indent="0">
              <a:buNone/>
            </a:pPr>
            <a:r>
              <a:rPr lang="en-US" b="1" dirty="0">
                <a:effectLst/>
              </a:rPr>
              <a:t> </a:t>
            </a:r>
            <a:r>
              <a:rPr lang="en-US" sz="1600" b="1" dirty="0">
                <a:effectLst/>
              </a:rPr>
              <a:t>[23] </a:t>
            </a:r>
            <a:r>
              <a:rPr lang="en-US" b="1" dirty="0">
                <a:effectLst/>
              </a:rPr>
              <a:t>For I received from the Lord what I also delivered to you, that the Lord Jesus on the night when he was betrayed took bread, </a:t>
            </a:r>
            <a:r>
              <a:rPr lang="en-US" sz="1600" b="1" dirty="0">
                <a:effectLst/>
              </a:rPr>
              <a:t>[24] </a:t>
            </a:r>
            <a:r>
              <a:rPr lang="en-US" b="1" dirty="0">
                <a:effectLst/>
              </a:rPr>
              <a:t>and when he had given thanks, he broke it, and said, “This is my body, which is for you. Do this in remembrance of me.” </a:t>
            </a:r>
            <a:r>
              <a:rPr lang="en-US" sz="1600" b="1" dirty="0">
                <a:effectLst/>
              </a:rPr>
              <a:t>[25] </a:t>
            </a:r>
            <a:r>
              <a:rPr lang="en-US" b="1" dirty="0">
                <a:effectLst/>
              </a:rPr>
              <a:t>In the same way also he took the cup, after supper, saying, “This cup is the new covenant in my blood. Do this, as often as you drink it, in remembrance of me.” </a:t>
            </a:r>
            <a:r>
              <a:rPr lang="en-US" sz="1600" b="1" dirty="0">
                <a:effectLst/>
              </a:rPr>
              <a:t>[26] </a:t>
            </a:r>
            <a:r>
              <a:rPr lang="en-US" b="1" dirty="0">
                <a:effectLst/>
              </a:rPr>
              <a:t>For as often as you eat this bread and drink the cup, you proclaim the Lord's death until he comes</a:t>
            </a:r>
            <a:r>
              <a:rPr lang="en-US" b="1" dirty="0" smtClean="0">
                <a:effectLst/>
              </a:rPr>
              <a:t>.  </a:t>
            </a:r>
            <a:r>
              <a:rPr lang="en-US" sz="1600" b="1" dirty="0" smtClean="0">
                <a:effectLst/>
              </a:rPr>
              <a:t>[</a:t>
            </a:r>
            <a:r>
              <a:rPr lang="en-US" sz="1600" b="1" dirty="0">
                <a:effectLst/>
              </a:rPr>
              <a:t>27] </a:t>
            </a:r>
            <a:r>
              <a:rPr lang="en-US" b="1" dirty="0">
                <a:effectLst/>
              </a:rPr>
              <a:t>Whoever, therefore, eats the bread or drinks the cup of the Lord in an unworthy manner will be guilty concerning the body and blood of the Lord. </a:t>
            </a:r>
            <a:endParaRPr lang="en-US" b="1" dirty="0"/>
          </a:p>
        </p:txBody>
      </p:sp>
    </p:spTree>
    <p:extLst>
      <p:ext uri="{BB962C8B-B14F-4D97-AF65-F5344CB8AC3E}">
        <p14:creationId xmlns:p14="http://schemas.microsoft.com/office/powerpoint/2010/main" val="42814833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11:17-34</a:t>
            </a:r>
            <a:endParaRPr lang="en-US" dirty="0"/>
          </a:p>
        </p:txBody>
      </p:sp>
      <p:sp>
        <p:nvSpPr>
          <p:cNvPr id="3" name="Content Placeholder 2"/>
          <p:cNvSpPr>
            <a:spLocks noGrp="1"/>
          </p:cNvSpPr>
          <p:nvPr>
            <p:ph idx="1"/>
          </p:nvPr>
        </p:nvSpPr>
        <p:spPr>
          <a:xfrm>
            <a:off x="365325" y="1582950"/>
            <a:ext cx="8419874" cy="4974985"/>
          </a:xfrm>
        </p:spPr>
        <p:txBody>
          <a:bodyPr/>
          <a:lstStyle/>
          <a:p>
            <a:pPr marL="0" indent="0">
              <a:buNone/>
            </a:pPr>
            <a:r>
              <a:rPr lang="en-US" sz="1600" b="1" dirty="0">
                <a:effectLst/>
              </a:rPr>
              <a:t>[28] </a:t>
            </a:r>
            <a:r>
              <a:rPr lang="en-US" b="1" dirty="0">
                <a:effectLst/>
              </a:rPr>
              <a:t>Let a person examine himself, then, and so eat of the bread and drink of the cup. </a:t>
            </a:r>
            <a:r>
              <a:rPr lang="en-US" sz="1600" b="1" dirty="0">
                <a:effectLst/>
              </a:rPr>
              <a:t>[29] </a:t>
            </a:r>
            <a:r>
              <a:rPr lang="en-US" b="1" dirty="0">
                <a:effectLst/>
              </a:rPr>
              <a:t>For anyone who eats and drinks without discerning the body eats and drinks judgment on himself. </a:t>
            </a:r>
            <a:r>
              <a:rPr lang="en-US" sz="1600" b="1" dirty="0">
                <a:effectLst/>
              </a:rPr>
              <a:t>[30] </a:t>
            </a:r>
            <a:r>
              <a:rPr lang="en-US" b="1" dirty="0">
                <a:effectLst/>
              </a:rPr>
              <a:t>That is why many of you are weak and ill, and some have died. </a:t>
            </a:r>
            <a:r>
              <a:rPr lang="en-US" sz="1600" b="1" dirty="0">
                <a:effectLst/>
              </a:rPr>
              <a:t>[31] </a:t>
            </a:r>
            <a:r>
              <a:rPr lang="en-US" b="1" dirty="0">
                <a:effectLst/>
              </a:rPr>
              <a:t>But if we judged ourselves truly, we would not be judged. </a:t>
            </a:r>
            <a:r>
              <a:rPr lang="en-US" sz="1600" b="1" dirty="0">
                <a:effectLst/>
              </a:rPr>
              <a:t>[32] </a:t>
            </a:r>
            <a:r>
              <a:rPr lang="en-US" b="1" dirty="0">
                <a:effectLst/>
              </a:rPr>
              <a:t>But when we are judged by the Lord, we are disciplined so that we may not be condemned along with the world.  </a:t>
            </a:r>
            <a:r>
              <a:rPr lang="en-US" sz="1600" b="1" dirty="0">
                <a:effectLst/>
              </a:rPr>
              <a:t>[33] </a:t>
            </a:r>
            <a:r>
              <a:rPr lang="en-US" b="1" dirty="0">
                <a:effectLst/>
              </a:rPr>
              <a:t>So then, my brothers, when you come together to eat, wait for one another—</a:t>
            </a:r>
            <a:r>
              <a:rPr lang="en-US" sz="1600" b="1" dirty="0">
                <a:effectLst/>
              </a:rPr>
              <a:t>[34] </a:t>
            </a:r>
            <a:r>
              <a:rPr lang="en-US" b="1" dirty="0">
                <a:effectLst/>
              </a:rPr>
              <a:t>if anyone is hungry, let him eat at home—so that when you come together it will not be for judgment. About the other things I will give directions when I come. </a:t>
            </a:r>
            <a:endParaRPr lang="en-US" b="1" dirty="0"/>
          </a:p>
        </p:txBody>
      </p:sp>
    </p:spTree>
    <p:extLst>
      <p:ext uri="{BB962C8B-B14F-4D97-AF65-F5344CB8AC3E}">
        <p14:creationId xmlns:p14="http://schemas.microsoft.com/office/powerpoint/2010/main" val="13082751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Road Map</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en-US" sz="2800" b="1" dirty="0" smtClean="0"/>
              <a:t>Divisions Among Us</a:t>
            </a:r>
          </a:p>
          <a:p>
            <a:pPr marL="514350" indent="-514350">
              <a:buFont typeface="+mj-lt"/>
              <a:buAutoNum type="arabicParenR"/>
            </a:pPr>
            <a:r>
              <a:rPr lang="en-US" sz="2800" b="1" dirty="0" smtClean="0"/>
              <a:t>The Lord’s Supper</a:t>
            </a:r>
          </a:p>
          <a:p>
            <a:pPr marL="514350" indent="-514350">
              <a:buFont typeface="+mj-lt"/>
              <a:buAutoNum type="arabicParenR"/>
            </a:pPr>
            <a:r>
              <a:rPr lang="en-US" sz="2800" b="1" dirty="0" smtClean="0"/>
              <a:t>Practical Wisdom</a:t>
            </a:r>
            <a:endParaRPr lang="en-US" sz="2800" b="1" dirty="0"/>
          </a:p>
        </p:txBody>
      </p:sp>
    </p:spTree>
    <p:extLst>
      <p:ext uri="{BB962C8B-B14F-4D97-AF65-F5344CB8AC3E}">
        <p14:creationId xmlns:p14="http://schemas.microsoft.com/office/powerpoint/2010/main" val="23141735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22" y="62753"/>
            <a:ext cx="8419873" cy="1283167"/>
          </a:xfrm>
        </p:spPr>
        <p:txBody>
          <a:bodyPr/>
          <a:lstStyle/>
          <a:p>
            <a:pPr marL="742950" indent="-742950">
              <a:buFont typeface="+mj-ea"/>
              <a:buAutoNum type="circleNumDbPlain"/>
            </a:pPr>
            <a:r>
              <a:rPr lang="en-US" sz="4400" b="1" dirty="0" smtClean="0"/>
              <a:t>Divisions Among Us</a:t>
            </a:r>
            <a:endParaRPr lang="en-US" sz="4400" b="1" dirty="0"/>
          </a:p>
        </p:txBody>
      </p:sp>
      <p:sp>
        <p:nvSpPr>
          <p:cNvPr id="3" name="Content Placeholder 2"/>
          <p:cNvSpPr>
            <a:spLocks noGrp="1"/>
          </p:cNvSpPr>
          <p:nvPr>
            <p:ph idx="1"/>
          </p:nvPr>
        </p:nvSpPr>
        <p:spPr>
          <a:xfrm>
            <a:off x="382722" y="1617740"/>
            <a:ext cx="8419873" cy="4905405"/>
          </a:xfrm>
        </p:spPr>
        <p:txBody>
          <a:bodyPr>
            <a:normAutofit lnSpcReduction="10000"/>
          </a:bodyPr>
          <a:lstStyle/>
          <a:p>
            <a:pPr marL="0" indent="0">
              <a:buNone/>
            </a:pPr>
            <a:r>
              <a:rPr lang="en-US" sz="2800" b="1" dirty="0" smtClean="0"/>
              <a:t>At the </a:t>
            </a:r>
            <a:r>
              <a:rPr lang="en-US" sz="2800" b="1" u="sng" dirty="0" smtClean="0"/>
              <a:t>Heart</a:t>
            </a:r>
            <a:r>
              <a:rPr lang="en-US" sz="2800" b="1" dirty="0" smtClean="0"/>
              <a:t> of the problem: lack of Unity</a:t>
            </a:r>
          </a:p>
          <a:p>
            <a:pPr marL="342900" lvl="3" indent="-342900">
              <a:spcBef>
                <a:spcPts val="2000"/>
              </a:spcBef>
              <a:buClrTx/>
              <a:buFont typeface="Wingdings" charset="2"/>
              <a:buChar char="Ø"/>
            </a:pPr>
            <a:r>
              <a:rPr lang="en-US" sz="2400" b="1" u="sng" dirty="0">
                <a:effectLst/>
              </a:rPr>
              <a:t>Galatians 3:28   </a:t>
            </a:r>
            <a:r>
              <a:rPr lang="en-US" sz="2400" b="1" dirty="0">
                <a:effectLst/>
              </a:rPr>
              <a:t>There is neither Jew nor Greek, there is neither slave nor free, there is no male and female, for you are all one in Christ Jesus. </a:t>
            </a:r>
            <a:endParaRPr lang="en-US" sz="2400" b="1" dirty="0" smtClean="0">
              <a:effectLst/>
            </a:endParaRPr>
          </a:p>
          <a:p>
            <a:pPr marL="342900" lvl="3" indent="-342900">
              <a:spcBef>
                <a:spcPts val="2000"/>
              </a:spcBef>
              <a:buClrTx/>
              <a:buFont typeface="Wingdings" charset="2"/>
              <a:buChar char="Ø"/>
            </a:pPr>
            <a:r>
              <a:rPr lang="en-US" sz="2400" b="1" dirty="0" smtClean="0">
                <a:effectLst/>
              </a:rPr>
              <a:t>The culture valued Argument, in its classic sense, to their detriment.</a:t>
            </a:r>
            <a:endParaRPr lang="en-US" sz="2400" b="1" dirty="0">
              <a:effectLst/>
            </a:endParaRPr>
          </a:p>
          <a:p>
            <a:pPr>
              <a:buFont typeface="Wingdings" charset="2"/>
              <a:buChar char="Ø"/>
            </a:pPr>
            <a:r>
              <a:rPr lang="en-US" b="1" dirty="0" smtClean="0"/>
              <a:t>The Church of Christ, at its earliest period of time were known for their unity and love for one another.</a:t>
            </a:r>
          </a:p>
          <a:p>
            <a:pPr>
              <a:buFont typeface="Wingdings" charset="2"/>
              <a:buChar char="Ø"/>
            </a:pPr>
            <a:r>
              <a:rPr lang="en-US" b="1" dirty="0" smtClean="0"/>
              <a:t>Acts 4:32-37</a:t>
            </a:r>
          </a:p>
          <a:p>
            <a:pPr>
              <a:buFont typeface="Wingdings" charset="2"/>
              <a:buChar char="Ø"/>
            </a:pPr>
            <a:r>
              <a:rPr lang="en-US" b="1" dirty="0" smtClean="0"/>
              <a:t>Unity is a heart matter</a:t>
            </a:r>
          </a:p>
          <a:p>
            <a:pPr marL="0" indent="0">
              <a:buNone/>
            </a:pPr>
            <a:endParaRPr lang="en-US" b="1" dirty="0"/>
          </a:p>
        </p:txBody>
      </p:sp>
    </p:spTree>
    <p:extLst>
      <p:ext uri="{BB962C8B-B14F-4D97-AF65-F5344CB8AC3E}">
        <p14:creationId xmlns:p14="http://schemas.microsoft.com/office/powerpoint/2010/main" val="15706157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ea"/>
              <a:buAutoNum type="circleNumDbPlain" startAt="2"/>
            </a:pPr>
            <a:r>
              <a:rPr lang="en-US" sz="4400" b="1" dirty="0" smtClean="0"/>
              <a:t>The Lord’s Supper</a:t>
            </a:r>
            <a:endParaRPr lang="en-US" sz="4400" b="1" dirty="0"/>
          </a:p>
        </p:txBody>
      </p:sp>
      <p:sp>
        <p:nvSpPr>
          <p:cNvPr id="3" name="Content Placeholder 2"/>
          <p:cNvSpPr>
            <a:spLocks noGrp="1"/>
          </p:cNvSpPr>
          <p:nvPr>
            <p:ph idx="1"/>
          </p:nvPr>
        </p:nvSpPr>
        <p:spPr>
          <a:xfrm>
            <a:off x="347929" y="1582950"/>
            <a:ext cx="8472062" cy="4957590"/>
          </a:xfrm>
        </p:spPr>
        <p:txBody>
          <a:bodyPr/>
          <a:lstStyle/>
          <a:p>
            <a:pPr marL="0" indent="0">
              <a:buNone/>
            </a:pPr>
            <a:r>
              <a:rPr lang="en-US" b="1" dirty="0" smtClean="0"/>
              <a:t>The Original Lord’s Supper took place </a:t>
            </a:r>
            <a:r>
              <a:rPr lang="en-US" b="1" u="sng" dirty="0" smtClean="0"/>
              <a:t>during</a:t>
            </a:r>
            <a:r>
              <a:rPr lang="en-US" b="1" dirty="0" smtClean="0"/>
              <a:t> the Passover Meal</a:t>
            </a:r>
          </a:p>
          <a:p>
            <a:pPr marL="0" indent="0">
              <a:buNone/>
            </a:pPr>
            <a:r>
              <a:rPr lang="en-US" b="1" dirty="0" smtClean="0"/>
              <a:t>The Messiah, who was prophesied in the Passover Feast, now institutes a new sacrament that we call communion.</a:t>
            </a:r>
          </a:p>
          <a:p>
            <a:pPr marL="0" indent="0">
              <a:buNone/>
            </a:pPr>
            <a:r>
              <a:rPr lang="en-US" b="1" dirty="0" smtClean="0"/>
              <a:t>The Prophesy of the Passover feast has now been fulfilled.</a:t>
            </a:r>
          </a:p>
          <a:p>
            <a:pPr marL="0" indent="0">
              <a:buNone/>
            </a:pPr>
            <a:r>
              <a:rPr lang="en-US" b="1" dirty="0" smtClean="0"/>
              <a:t>The new feast eventually is called “Agape Feast” </a:t>
            </a:r>
          </a:p>
          <a:p>
            <a:pPr marL="0" indent="0">
              <a:buNone/>
            </a:pPr>
            <a:r>
              <a:rPr lang="en-US" b="1" dirty="0" smtClean="0"/>
              <a:t>Communion, or The Lord’s Supper, would take place at the end of the meal.</a:t>
            </a:r>
            <a:endParaRPr lang="en-US" b="1" dirty="0"/>
          </a:p>
        </p:txBody>
      </p:sp>
    </p:spTree>
    <p:extLst>
      <p:ext uri="{BB962C8B-B14F-4D97-AF65-F5344CB8AC3E}">
        <p14:creationId xmlns:p14="http://schemas.microsoft.com/office/powerpoint/2010/main" val="2584305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heme1">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Theme1.thmx</Template>
  <TotalTime>1530</TotalTime>
  <Words>1049</Words>
  <Application>Microsoft Macintosh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Theme1</vt:lpstr>
      <vt:lpstr>Desecration of the Divine</vt:lpstr>
      <vt:lpstr>Introduction and Review</vt:lpstr>
      <vt:lpstr>Introduction and Review</vt:lpstr>
      <vt:lpstr>1 Corinthians 11:17-34</vt:lpstr>
      <vt:lpstr>1 Corinthians 11:17-34</vt:lpstr>
      <vt:lpstr>1 Corinthians 11:17-34</vt:lpstr>
      <vt:lpstr>Road Map</vt:lpstr>
      <vt:lpstr>Divisions Among Us</vt:lpstr>
      <vt:lpstr>The Lord’s Supper</vt:lpstr>
      <vt:lpstr>The Lord’s Supper</vt:lpstr>
      <vt:lpstr>Practical Wisdom</vt:lpstr>
      <vt:lpstr>Practical Wisdom</vt:lpstr>
      <vt:lpstr>Questions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Linden</dc:creator>
  <cp:lastModifiedBy>Stephen Linden</cp:lastModifiedBy>
  <cp:revision>15</cp:revision>
  <dcterms:created xsi:type="dcterms:W3CDTF">2017-07-14T22:25:18Z</dcterms:created>
  <dcterms:modified xsi:type="dcterms:W3CDTF">2017-07-15T23:56:09Z</dcterms:modified>
</cp:coreProperties>
</file>